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760" r:id="rId3"/>
    <p:sldId id="267" r:id="rId4"/>
    <p:sldId id="259" r:id="rId5"/>
    <p:sldId id="759" r:id="rId6"/>
    <p:sldId id="292" r:id="rId7"/>
    <p:sldId id="258" r:id="rId8"/>
    <p:sldId id="263" r:id="rId9"/>
    <p:sldId id="261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6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EF061-17D6-F020-082A-27B775076B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66B18-1E6E-D9A3-38C3-CB9A86D2A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93433-C320-9ADF-C497-C303A0F24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19AFD-620A-2AC8-9595-A0F90697E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2FC50-B09D-DFA4-F7CB-D97BB4761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622126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32B8C-8383-54E7-3E25-4BAA52505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4BE0D7-0AA7-5073-8D03-7B5FC4AD52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96FD9-1EE7-E74C-98CF-E7661FC1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15E0C8-D0B8-112C-3AD6-7439C0E90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6E59C-48AF-37D0-5D38-38B4588DD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66540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B0C4CC-EFE7-954E-4DA0-88EBA30EFA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5D9BFC-B8A4-9CF5-85C9-E036288F4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A6834-204E-3E2C-6140-15D7E61E8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A3995-2218-A2D0-2037-0C4B3A4F0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973DD-3A25-B0CE-6BA3-24FDB3416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755635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785C9-052B-C1A1-38C3-9D47A97DE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F1891-8591-B194-3252-16F8DF3C6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B9EEA9-920B-0405-1D29-D94202670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B6762-0711-788E-3753-DF6133803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4436B7-0AF1-7095-3B06-20EC4D10D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688073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A6C69-7D50-392F-31C2-0F11EDC0E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996A2C-30BB-33B4-DDAF-E24F24DB2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624ED-62DB-6D73-C2DC-EE7903DD3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9C763-BBB3-B200-14FE-274487D6F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9A9FB5-E4A2-41DA-22F5-E43A38D78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630893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F09CB-208E-B277-2EDD-DF59FD179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C0C11-3DFA-C556-B05D-4B0973971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DC9830-6E0C-7310-9481-70341452CB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802B4B-C313-2BFC-30E4-B2C5B844E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2EA317-4BBB-94A9-31E5-D1A7D3978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4944E-CB02-177B-BF62-DFA3E040C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878150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2A0E4-5E85-F685-3D10-2F9552B8C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654D44-45F0-985B-94BB-BC0046148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490AED-F471-4CE7-6570-3DF92C089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174227-37B7-F038-B16B-3722806E2A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2E5A9B-736C-9A80-5550-7DE1699E90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B4E1E8-D70D-D436-1AF1-B9BBF8B5B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1499C3-A913-7ABB-0BFD-C3838CE48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24D02-8D3F-DFCE-D21C-61A563816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489411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BBD31-D0FB-40E2-CA58-162419AB2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BD86E9-BE11-C48C-E0F9-E2566B848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BE23D3-A739-72F4-CCE6-A50938549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E87AAE-09D2-6AA7-CAF4-DBC111D1D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582732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FCF2C7-56CC-C2E3-A4B7-28F883CF6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7861E8-2A67-CB04-19B2-B10B08709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4648E0-8B9C-D1C2-EF2C-8D4E9D1B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590431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F6AE6-72B3-0CA9-0369-60BCA288C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03902-E188-82FA-44DE-75F9F5C45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1F1BF8-0530-34C0-F48C-A51A8F67A2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A932C-DE1B-67B7-FA3C-D987CA685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188815-8232-1BE4-E007-DA3A54E71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84979F-C487-CA2C-8A8C-CD414D74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855632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1EF23-D7E8-B749-88E5-C005EAF4D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F7FA51-C6EC-A359-56D6-29046C8313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094DC0-A087-8948-1116-DD7975B737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FED83-EA88-F3DD-35F2-8AF2DB2F0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29C620-985A-1867-BE8E-6B0EE9938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721F13-5F75-3537-CF6A-CE15C94FE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83118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1B8923-454F-9466-BD98-69733EBCC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F6632-82AF-7A2A-A536-1FE631866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809CD-B8BB-3EEF-CD24-66488DA4A1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5DDEF-6693-49B5-8F1E-4D1A07D1DD3D}" type="datetimeFigureOut">
              <a:rPr lang="en-SE" smtClean="0"/>
              <a:t>2024-02-08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0C43B-1A4A-55D7-D132-576602AA35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C2A6F-FA8F-D095-9D95-E44F7E213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F29FC1-A482-492E-A8A5-99BB5CECE6C8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57603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triage.net/ui/vitals" TargetMode="External"/><Relationship Id="rId2" Type="http://schemas.openxmlformats.org/officeDocument/2006/relationships/hyperlink" Target="https://github.com/dnspangler/openTriag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linicaltrials.gov/study/NCT04757194" TargetMode="External"/><Relationship Id="rId4" Type="http://schemas.openxmlformats.org/officeDocument/2006/relationships/hyperlink" Target="https://doi.org/10.1371/journal.pone.0226518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triage.net/ui/vitals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36F02-E011-5CEB-B374-984F0175F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127904"/>
          </a:xfrm>
        </p:spPr>
        <p:txBody>
          <a:bodyPr>
            <a:normAutofit/>
          </a:bodyPr>
          <a:lstStyle/>
          <a:p>
            <a:r>
              <a:rPr lang="en-US" b="1" i="0" dirty="0">
                <a:solidFill>
                  <a:srgbClr val="24292E"/>
                </a:solidFill>
                <a:effectLst/>
                <a:latin typeface="-apple-system"/>
              </a:rPr>
              <a:t>Open science, open source</a:t>
            </a:r>
            <a:br>
              <a:rPr lang="en-US" b="1" i="0" dirty="0">
                <a:solidFill>
                  <a:srgbClr val="24292E"/>
                </a:solidFill>
                <a:effectLst/>
                <a:latin typeface="-apple-system"/>
              </a:rPr>
            </a:br>
            <a:r>
              <a:rPr lang="en-US" sz="4000" b="1" i="0" dirty="0">
                <a:solidFill>
                  <a:srgbClr val="24292E"/>
                </a:solidFill>
                <a:effectLst/>
                <a:latin typeface="-apple-system"/>
              </a:rPr>
              <a:t>Using open source software to implement machine learning risk prediction models at the Uppsala ambulance service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AF5ABB-CBC9-791D-42C6-D275473FA8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65132"/>
            <a:ext cx="9144000" cy="592667"/>
          </a:xfrm>
        </p:spPr>
        <p:txBody>
          <a:bodyPr/>
          <a:lstStyle/>
          <a:p>
            <a:r>
              <a:rPr lang="sv-SE" dirty="0"/>
              <a:t>Douglas Spangler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358692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96AD6-FC9E-7989-17A2-C1F2DCD66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A </a:t>
            </a:r>
            <a:r>
              <a:rPr lang="sv-SE" dirty="0" err="1"/>
              <a:t>framework</a:t>
            </a:r>
            <a:r>
              <a:rPr lang="sv-SE" dirty="0"/>
              <a:t> for regional </a:t>
            </a:r>
            <a:r>
              <a:rPr lang="sv-SE" dirty="0" err="1"/>
              <a:t>cooperation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15616-CCAB-A42B-3B9D-DF520D555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70529"/>
          </a:xfrm>
        </p:spPr>
        <p:txBody>
          <a:bodyPr/>
          <a:lstStyle/>
          <a:p>
            <a:r>
              <a:rPr lang="sv-SE" dirty="0"/>
              <a:t>Inspiration: </a:t>
            </a:r>
            <a:r>
              <a:rPr lang="sv-SE" i="1" dirty="0"/>
              <a:t>Stiftelsen Norsk Luftambulans</a:t>
            </a:r>
          </a:p>
          <a:p>
            <a:r>
              <a:rPr lang="sv-SE" dirty="0" err="1"/>
              <a:t>But</a:t>
            </a:r>
            <a:r>
              <a:rPr lang="sv-SE" dirty="0"/>
              <a:t> </a:t>
            </a:r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dont</a:t>
            </a:r>
            <a:r>
              <a:rPr lang="sv-SE" dirty="0"/>
              <a:t> </a:t>
            </a:r>
            <a:r>
              <a:rPr lang="sv-SE" dirty="0" err="1"/>
              <a:t>have</a:t>
            </a:r>
            <a:r>
              <a:rPr lang="sv-SE" dirty="0"/>
              <a:t> </a:t>
            </a:r>
            <a:r>
              <a:rPr lang="sv-SE" dirty="0" err="1"/>
              <a:t>oil</a:t>
            </a:r>
            <a:r>
              <a:rPr lang="sv-SE" dirty="0"/>
              <a:t>… </a:t>
            </a:r>
            <a:r>
              <a:rPr lang="sv-SE" dirty="0" err="1"/>
              <a:t>We</a:t>
            </a:r>
            <a:r>
              <a:rPr lang="sv-SE" dirty="0"/>
              <a:t> </a:t>
            </a:r>
            <a:r>
              <a:rPr lang="sv-SE" dirty="0" err="1"/>
              <a:t>have</a:t>
            </a:r>
            <a:r>
              <a:rPr lang="sv-SE" dirty="0"/>
              <a:t> </a:t>
            </a:r>
            <a:r>
              <a:rPr lang="sv-SE" dirty="0" err="1"/>
              <a:t>bureaucracy</a:t>
            </a:r>
            <a:endParaRPr lang="sv-SE" dirty="0"/>
          </a:p>
          <a:p>
            <a:r>
              <a:rPr lang="sv-SE" dirty="0"/>
              <a:t>The Hamburg-</a:t>
            </a:r>
            <a:r>
              <a:rPr lang="sv-SE" dirty="0" err="1"/>
              <a:t>exception</a:t>
            </a:r>
            <a:r>
              <a:rPr lang="sv-SE" dirty="0"/>
              <a:t> in the Public </a:t>
            </a:r>
            <a:r>
              <a:rPr lang="sv-SE" dirty="0" err="1"/>
              <a:t>Procurement</a:t>
            </a:r>
            <a:r>
              <a:rPr lang="sv-SE" dirty="0"/>
              <a:t> </a:t>
            </a:r>
            <a:r>
              <a:rPr lang="sv-SE" dirty="0" err="1"/>
              <a:t>Act</a:t>
            </a:r>
            <a:endParaRPr lang="sv-SE" dirty="0"/>
          </a:p>
          <a:p>
            <a:pPr lvl="1"/>
            <a:r>
              <a:rPr lang="sv-SE" dirty="0" err="1"/>
              <a:t>Cooperation</a:t>
            </a:r>
            <a:r>
              <a:rPr lang="sv-SE" dirty="0"/>
              <a:t> </a:t>
            </a:r>
            <a:r>
              <a:rPr lang="sv-SE" dirty="0" err="1"/>
              <a:t>agreements</a:t>
            </a:r>
            <a:r>
              <a:rPr lang="sv-SE" dirty="0"/>
              <a:t> </a:t>
            </a:r>
            <a:r>
              <a:rPr lang="sv-SE" dirty="0" err="1"/>
              <a:t>between</a:t>
            </a:r>
            <a:r>
              <a:rPr lang="sv-SE" dirty="0"/>
              <a:t> public </a:t>
            </a:r>
            <a:r>
              <a:rPr lang="sv-SE" dirty="0" err="1"/>
              <a:t>agencies</a:t>
            </a:r>
            <a:r>
              <a:rPr lang="sv-SE" dirty="0"/>
              <a:t> </a:t>
            </a:r>
            <a:r>
              <a:rPr lang="sv-SE" dirty="0" err="1"/>
              <a:t>avoid</a:t>
            </a:r>
            <a:r>
              <a:rPr lang="sv-SE" dirty="0"/>
              <a:t> </a:t>
            </a:r>
            <a:r>
              <a:rPr lang="sv-SE" i="1" dirty="0"/>
              <a:t>Upphandling</a:t>
            </a:r>
          </a:p>
          <a:p>
            <a:r>
              <a:rPr lang="sv-SE" dirty="0" err="1"/>
              <a:t>Financing</a:t>
            </a:r>
            <a:r>
              <a:rPr lang="sv-SE" dirty="0"/>
              <a:t> </a:t>
            </a:r>
            <a:r>
              <a:rPr lang="sv-SE" dirty="0" err="1"/>
              <a:t>development</a:t>
            </a:r>
            <a:r>
              <a:rPr lang="sv-SE" dirty="0"/>
              <a:t> &amp; support – </a:t>
            </a:r>
            <a:r>
              <a:rPr lang="sv-SE" dirty="0" err="1"/>
              <a:t>What</a:t>
            </a:r>
            <a:r>
              <a:rPr lang="sv-SE" dirty="0"/>
              <a:t> </a:t>
            </a:r>
            <a:r>
              <a:rPr lang="sv-SE" dirty="0" err="1"/>
              <a:t>organization</a:t>
            </a:r>
            <a:r>
              <a:rPr lang="sv-SE" dirty="0"/>
              <a:t>?</a:t>
            </a: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425558ED-5A06-D54A-60E6-CFC80191FF0F}"/>
              </a:ext>
            </a:extLst>
          </p:cNvPr>
          <p:cNvGrpSpPr/>
          <p:nvPr/>
        </p:nvGrpSpPr>
        <p:grpSpPr>
          <a:xfrm>
            <a:off x="1465385" y="4722930"/>
            <a:ext cx="7833941" cy="1666142"/>
            <a:chOff x="1685193" y="4670176"/>
            <a:chExt cx="7833941" cy="166614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350E3B30-ABD1-DA11-37EF-CEC2E778016C}"/>
                </a:ext>
              </a:extLst>
            </p:cNvPr>
            <p:cNvSpPr/>
            <p:nvPr/>
          </p:nvSpPr>
          <p:spPr>
            <a:xfrm>
              <a:off x="1904999" y="4670179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395701E-5B15-5786-F899-8166AE502121}"/>
                </a:ext>
              </a:extLst>
            </p:cNvPr>
            <p:cNvSpPr/>
            <p:nvPr/>
          </p:nvSpPr>
          <p:spPr>
            <a:xfrm>
              <a:off x="1685193" y="5333996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620DE15-83D1-279C-34F6-C6349614F6AC}"/>
                </a:ext>
              </a:extLst>
            </p:cNvPr>
            <p:cNvSpPr/>
            <p:nvPr/>
          </p:nvSpPr>
          <p:spPr>
            <a:xfrm>
              <a:off x="2880949" y="5333996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9FA497D-DFF8-5B27-5EAC-0CCE1F9CBB9C}"/>
                </a:ext>
              </a:extLst>
            </p:cNvPr>
            <p:cNvSpPr/>
            <p:nvPr/>
          </p:nvSpPr>
          <p:spPr>
            <a:xfrm>
              <a:off x="2268416" y="5835157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4D0E71E-682B-1081-89B1-E1920C73C480}"/>
                </a:ext>
              </a:extLst>
            </p:cNvPr>
            <p:cNvSpPr/>
            <p:nvPr/>
          </p:nvSpPr>
          <p:spPr>
            <a:xfrm>
              <a:off x="2647952" y="4670178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9541C1C-FE20-3B14-34FE-0121E5B58C34}"/>
                </a:ext>
              </a:extLst>
            </p:cNvPr>
            <p:cNvCxnSpPr>
              <a:cxnSpLocks/>
              <a:endCxn id="13" idx="2"/>
            </p:cNvCxnSpPr>
            <p:nvPr/>
          </p:nvCxnSpPr>
          <p:spPr>
            <a:xfrm>
              <a:off x="2155579" y="4920758"/>
              <a:ext cx="492373" cy="1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0BA32AFC-EBBF-4879-141D-254A610CE5E4}"/>
                </a:ext>
              </a:extLst>
            </p:cNvPr>
            <p:cNvCxnSpPr/>
            <p:nvPr/>
          </p:nvCxnSpPr>
          <p:spPr>
            <a:xfrm flipH="1">
              <a:off x="1935773" y="4876797"/>
              <a:ext cx="211018" cy="70777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1803CC5-D550-280A-8E42-A223E113F84B}"/>
                </a:ext>
              </a:extLst>
            </p:cNvPr>
            <p:cNvCxnSpPr/>
            <p:nvPr/>
          </p:nvCxnSpPr>
          <p:spPr>
            <a:xfrm>
              <a:off x="1935773" y="5584576"/>
              <a:ext cx="583223" cy="501161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C1E2616-FBF6-96C6-1AFD-0402D6306D51}"/>
                </a:ext>
              </a:extLst>
            </p:cNvPr>
            <p:cNvCxnSpPr/>
            <p:nvPr/>
          </p:nvCxnSpPr>
          <p:spPr>
            <a:xfrm flipV="1">
              <a:off x="2518996" y="5584576"/>
              <a:ext cx="612533" cy="501161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09826DD-ABE5-E677-B8B4-7CA47AFA3445}"/>
                </a:ext>
              </a:extLst>
            </p:cNvPr>
            <p:cNvCxnSpPr/>
            <p:nvPr/>
          </p:nvCxnSpPr>
          <p:spPr>
            <a:xfrm flipH="1" flipV="1">
              <a:off x="2898532" y="4876797"/>
              <a:ext cx="232997" cy="70777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F7A1C6D-E9C6-DBF9-4BD0-243011847E76}"/>
                </a:ext>
              </a:extLst>
            </p:cNvPr>
            <p:cNvCxnSpPr/>
            <p:nvPr/>
          </p:nvCxnSpPr>
          <p:spPr>
            <a:xfrm flipH="1">
              <a:off x="1935773" y="4920758"/>
              <a:ext cx="962759" cy="663818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0A1D9D2-4D6D-3B99-2CB7-7BF82CEB33E3}"/>
                </a:ext>
              </a:extLst>
            </p:cNvPr>
            <p:cNvCxnSpPr/>
            <p:nvPr/>
          </p:nvCxnSpPr>
          <p:spPr>
            <a:xfrm>
              <a:off x="2155579" y="4920758"/>
              <a:ext cx="363417" cy="116497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E20CE71-D732-12B1-E36E-A6FB91BE8978}"/>
                </a:ext>
              </a:extLst>
            </p:cNvPr>
            <p:cNvCxnSpPr/>
            <p:nvPr/>
          </p:nvCxnSpPr>
          <p:spPr>
            <a:xfrm>
              <a:off x="2155579" y="4920758"/>
              <a:ext cx="975950" cy="663818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2997883-2EEF-B888-27CF-9288CE912CE8}"/>
                </a:ext>
              </a:extLst>
            </p:cNvPr>
            <p:cNvCxnSpPr/>
            <p:nvPr/>
          </p:nvCxnSpPr>
          <p:spPr>
            <a:xfrm flipV="1">
              <a:off x="2518996" y="4920758"/>
              <a:ext cx="361953" cy="1101973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E6CAF53-0221-C98D-ADF6-03EC286C9F27}"/>
                </a:ext>
              </a:extLst>
            </p:cNvPr>
            <p:cNvCxnSpPr/>
            <p:nvPr/>
          </p:nvCxnSpPr>
          <p:spPr>
            <a:xfrm>
              <a:off x="1935773" y="5584576"/>
              <a:ext cx="1195756" cy="0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6682490-8E90-877F-1459-DB566226E3B3}"/>
                </a:ext>
              </a:extLst>
            </p:cNvPr>
            <p:cNvSpPr/>
            <p:nvPr/>
          </p:nvSpPr>
          <p:spPr>
            <a:xfrm>
              <a:off x="4856282" y="4670179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17F1CAF9-D44F-F696-03E9-056ECB6CC900}"/>
                </a:ext>
              </a:extLst>
            </p:cNvPr>
            <p:cNvSpPr/>
            <p:nvPr/>
          </p:nvSpPr>
          <p:spPr>
            <a:xfrm>
              <a:off x="4636476" y="5333996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151A4395-D8AF-BCF6-7D17-6EF442B9B172}"/>
                </a:ext>
              </a:extLst>
            </p:cNvPr>
            <p:cNvSpPr/>
            <p:nvPr/>
          </p:nvSpPr>
          <p:spPr>
            <a:xfrm>
              <a:off x="5832232" y="5333996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B0C5E417-4A4C-25EB-9D1B-CC666F82724C}"/>
                </a:ext>
              </a:extLst>
            </p:cNvPr>
            <p:cNvSpPr/>
            <p:nvPr/>
          </p:nvSpPr>
          <p:spPr>
            <a:xfrm>
              <a:off x="5219699" y="5835157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E6DA66C-8F98-8524-D90F-B326EB936307}"/>
                </a:ext>
              </a:extLst>
            </p:cNvPr>
            <p:cNvSpPr/>
            <p:nvPr/>
          </p:nvSpPr>
          <p:spPr>
            <a:xfrm>
              <a:off x="5599235" y="4670178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6481AC8-333A-7966-C115-E79F2FF036C2}"/>
                </a:ext>
              </a:extLst>
            </p:cNvPr>
            <p:cNvCxnSpPr/>
            <p:nvPr/>
          </p:nvCxnSpPr>
          <p:spPr>
            <a:xfrm>
              <a:off x="4887056" y="5584576"/>
              <a:ext cx="583223" cy="501161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D58764C0-A775-5B8C-CB3B-E99D59D4B60E}"/>
                </a:ext>
              </a:extLst>
            </p:cNvPr>
            <p:cNvCxnSpPr/>
            <p:nvPr/>
          </p:nvCxnSpPr>
          <p:spPr>
            <a:xfrm flipV="1">
              <a:off x="5470279" y="5584576"/>
              <a:ext cx="612533" cy="501161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08DE5C9-B75D-9E7B-7A3D-6C7A43C670D6}"/>
                </a:ext>
              </a:extLst>
            </p:cNvPr>
            <p:cNvCxnSpPr/>
            <p:nvPr/>
          </p:nvCxnSpPr>
          <p:spPr>
            <a:xfrm>
              <a:off x="5106862" y="4920758"/>
              <a:ext cx="363417" cy="1164979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520AAA2-C4B1-832D-F67A-411B9FE069DA}"/>
                </a:ext>
              </a:extLst>
            </p:cNvPr>
            <p:cNvCxnSpPr/>
            <p:nvPr/>
          </p:nvCxnSpPr>
          <p:spPr>
            <a:xfrm flipV="1">
              <a:off x="5470279" y="4920758"/>
              <a:ext cx="361953" cy="1101973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292BF05-7757-BA28-2C8F-2C37960E78C0}"/>
                </a:ext>
              </a:extLst>
            </p:cNvPr>
            <p:cNvSpPr/>
            <p:nvPr/>
          </p:nvSpPr>
          <p:spPr>
            <a:xfrm>
              <a:off x="8042023" y="4670177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AE3F0935-E298-DD89-E622-D70F65564BB5}"/>
                </a:ext>
              </a:extLst>
            </p:cNvPr>
            <p:cNvSpPr/>
            <p:nvPr/>
          </p:nvSpPr>
          <p:spPr>
            <a:xfrm>
              <a:off x="7822217" y="5333994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EED5FA6-9C5F-5446-2CC5-980E49D31B91}"/>
                </a:ext>
              </a:extLst>
            </p:cNvPr>
            <p:cNvSpPr/>
            <p:nvPr/>
          </p:nvSpPr>
          <p:spPr>
            <a:xfrm>
              <a:off x="9017973" y="5333994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D2BB880D-C515-AC55-FB27-1BAAA8018FAC}"/>
                </a:ext>
              </a:extLst>
            </p:cNvPr>
            <p:cNvSpPr/>
            <p:nvPr/>
          </p:nvSpPr>
          <p:spPr>
            <a:xfrm>
              <a:off x="8431816" y="5835155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F2C92636-8436-570A-F22B-4DC312336D84}"/>
                </a:ext>
              </a:extLst>
            </p:cNvPr>
            <p:cNvSpPr/>
            <p:nvPr/>
          </p:nvSpPr>
          <p:spPr>
            <a:xfrm>
              <a:off x="8784976" y="4670176"/>
              <a:ext cx="501161" cy="501161"/>
            </a:xfrm>
            <a:prstGeom prst="ellipse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C14EDDE-9754-BEC6-2FF4-BC874A8D5197}"/>
                </a:ext>
              </a:extLst>
            </p:cNvPr>
            <p:cNvCxnSpPr/>
            <p:nvPr/>
          </p:nvCxnSpPr>
          <p:spPr>
            <a:xfrm>
              <a:off x="8292603" y="4920756"/>
              <a:ext cx="392727" cy="501162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72E35A3-FC41-C0BD-264E-3FA64B3975FA}"/>
                </a:ext>
              </a:extLst>
            </p:cNvPr>
            <p:cNvCxnSpPr/>
            <p:nvPr/>
          </p:nvCxnSpPr>
          <p:spPr>
            <a:xfrm flipH="1">
              <a:off x="8685330" y="4920756"/>
              <a:ext cx="350226" cy="501162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9244A9A-436F-2883-F92E-F3C3F25E6023}"/>
                </a:ext>
              </a:extLst>
            </p:cNvPr>
            <p:cNvCxnSpPr/>
            <p:nvPr/>
          </p:nvCxnSpPr>
          <p:spPr>
            <a:xfrm flipH="1" flipV="1">
              <a:off x="8685330" y="5503247"/>
              <a:ext cx="583223" cy="81327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0BAF2C9-41FF-48D0-4E7A-617E8417E48D}"/>
                </a:ext>
              </a:extLst>
            </p:cNvPr>
            <p:cNvCxnSpPr/>
            <p:nvPr/>
          </p:nvCxnSpPr>
          <p:spPr>
            <a:xfrm flipV="1">
              <a:off x="8682396" y="5471743"/>
              <a:ext cx="0" cy="613992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09C1146-D999-469E-DE56-CC76E9BBEA7B}"/>
                </a:ext>
              </a:extLst>
            </p:cNvPr>
            <p:cNvCxnSpPr/>
            <p:nvPr/>
          </p:nvCxnSpPr>
          <p:spPr>
            <a:xfrm flipV="1">
              <a:off x="8042023" y="5471743"/>
              <a:ext cx="643307" cy="112831"/>
            </a:xfrm>
            <a:prstGeom prst="line">
              <a:avLst/>
            </a:prstGeom>
            <a:ln w="762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2B37622-C6CE-CD1B-DA34-77A724C83448}"/>
                </a:ext>
              </a:extLst>
            </p:cNvPr>
            <p:cNvSpPr/>
            <p:nvPr/>
          </p:nvSpPr>
          <p:spPr>
            <a:xfrm>
              <a:off x="8434750" y="5221163"/>
              <a:ext cx="501161" cy="501161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E" dirty="0"/>
            </a:p>
          </p:txBody>
        </p:sp>
      </p:grpSp>
    </p:spTree>
    <p:extLst>
      <p:ext uri="{BB962C8B-B14F-4D97-AF65-F5344CB8AC3E}">
        <p14:creationId xmlns:p14="http://schemas.microsoft.com/office/powerpoint/2010/main" val="3619500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2FEB7-473C-768C-C80B-16CA92A24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Challenges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52EAE-48D9-AB6C-AFF6-27EB1F06C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52" y="1816198"/>
            <a:ext cx="4365395" cy="4351338"/>
          </a:xfrm>
        </p:spPr>
        <p:txBody>
          <a:bodyPr/>
          <a:lstStyle/>
          <a:p>
            <a:r>
              <a:rPr lang="sv-SE" dirty="0"/>
              <a:t>Medical </a:t>
            </a:r>
            <a:r>
              <a:rPr lang="sv-SE" dirty="0" err="1"/>
              <a:t>device</a:t>
            </a:r>
            <a:r>
              <a:rPr lang="sv-SE" dirty="0"/>
              <a:t> </a:t>
            </a:r>
            <a:r>
              <a:rPr lang="sv-SE" dirty="0" err="1"/>
              <a:t>regulations</a:t>
            </a:r>
            <a:endParaRPr lang="sv-SE" dirty="0"/>
          </a:p>
          <a:p>
            <a:r>
              <a:rPr lang="sv-SE" dirty="0" err="1"/>
              <a:t>Bootstrapping</a:t>
            </a:r>
            <a:r>
              <a:rPr lang="sv-SE" dirty="0"/>
              <a:t> </a:t>
            </a:r>
            <a:r>
              <a:rPr lang="sv-SE" dirty="0" err="1"/>
              <a:t>development</a:t>
            </a:r>
            <a:r>
              <a:rPr lang="sv-SE" dirty="0"/>
              <a:t> </a:t>
            </a:r>
            <a:r>
              <a:rPr lang="sv-SE" dirty="0" err="1"/>
              <a:t>resources</a:t>
            </a:r>
            <a:endParaRPr lang="sv-SE" dirty="0"/>
          </a:p>
          <a:p>
            <a:r>
              <a:rPr lang="sv-SE" dirty="0" err="1"/>
              <a:t>Companies</a:t>
            </a:r>
            <a:r>
              <a:rPr lang="sv-SE" dirty="0"/>
              <a:t> </a:t>
            </a:r>
            <a:r>
              <a:rPr lang="sv-SE" b="1" dirty="0" err="1"/>
              <a:t>will</a:t>
            </a:r>
            <a:r>
              <a:rPr lang="sv-SE" dirty="0"/>
              <a:t> go to </a:t>
            </a:r>
            <a:r>
              <a:rPr lang="sv-SE" dirty="0" err="1"/>
              <a:t>court</a:t>
            </a:r>
            <a:r>
              <a:rPr lang="sv-SE" dirty="0"/>
              <a:t> to </a:t>
            </a:r>
            <a:r>
              <a:rPr lang="sv-SE" dirty="0" err="1"/>
              <a:t>protect</a:t>
            </a:r>
            <a:r>
              <a:rPr lang="sv-SE" dirty="0"/>
              <a:t> profits</a:t>
            </a:r>
          </a:p>
          <a:p>
            <a:r>
              <a:rPr lang="sv-SE" dirty="0"/>
              <a:t>A </a:t>
            </a:r>
            <a:r>
              <a:rPr lang="sv-SE" dirty="0" err="1"/>
              <a:t>lot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hard </a:t>
            </a:r>
            <a:r>
              <a:rPr lang="sv-SE" dirty="0" err="1"/>
              <a:t>work</a:t>
            </a:r>
            <a:r>
              <a:rPr lang="sv-SE" dirty="0"/>
              <a:t> and </a:t>
            </a:r>
            <a:r>
              <a:rPr lang="sv-SE" dirty="0" err="1"/>
              <a:t>little</a:t>
            </a:r>
            <a:r>
              <a:rPr lang="sv-SE" dirty="0"/>
              <a:t> personal </a:t>
            </a:r>
            <a:r>
              <a:rPr lang="sv-SE" dirty="0" err="1"/>
              <a:t>gain</a:t>
            </a:r>
            <a:endParaRPr lang="en-SE" dirty="0"/>
          </a:p>
        </p:txBody>
      </p:sp>
      <p:pic>
        <p:nvPicPr>
          <p:cNvPr id="4098" name="Picture 2" descr="undefined">
            <a:extLst>
              <a:ext uri="{FF2B5EF4-FFF2-40B4-BE49-F238E27FC236}">
                <a16:creationId xmlns:a16="http://schemas.microsoft.com/office/drawing/2014/main" id="{A3E652C1-D557-6173-2A8A-B7B9E7E6BA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9975" y="0"/>
            <a:ext cx="60420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585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9B1B7-D727-EFCB-A024-ADB19C3F4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Cheers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F627A-9CF2-D534-3BFC-FA7D8FEC4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Source </a:t>
            </a:r>
            <a:r>
              <a:rPr lang="sv-SE" dirty="0" err="1"/>
              <a:t>code</a:t>
            </a:r>
            <a:r>
              <a:rPr lang="sv-SE" dirty="0"/>
              <a:t>: </a:t>
            </a:r>
            <a:r>
              <a:rPr lang="sv-SE" dirty="0">
                <a:hlinkClick r:id="rId2"/>
              </a:rPr>
              <a:t>https://github.com/dnspangler/openTriage</a:t>
            </a:r>
            <a:r>
              <a:rPr lang="sv-SE" dirty="0"/>
              <a:t> </a:t>
            </a:r>
          </a:p>
          <a:p>
            <a:r>
              <a:rPr lang="sv-SE" dirty="0"/>
              <a:t>Demo: </a:t>
            </a:r>
            <a:r>
              <a:rPr lang="sv-SE" dirty="0">
                <a:hlinkClick r:id="rId3"/>
              </a:rPr>
              <a:t>https://opentriage.net/ui/vitals</a:t>
            </a:r>
            <a:r>
              <a:rPr lang="sv-SE" dirty="0"/>
              <a:t> </a:t>
            </a:r>
          </a:p>
          <a:p>
            <a:endParaRPr lang="sv-SE" dirty="0"/>
          </a:p>
          <a:p>
            <a:r>
              <a:rPr lang="sv-SE" dirty="0" err="1"/>
              <a:t>Validation</a:t>
            </a:r>
            <a:r>
              <a:rPr lang="sv-SE" dirty="0"/>
              <a:t> </a:t>
            </a:r>
            <a:r>
              <a:rPr lang="sv-SE" dirty="0" err="1"/>
              <a:t>study</a:t>
            </a:r>
            <a:r>
              <a:rPr lang="sv-SE" dirty="0"/>
              <a:t>: </a:t>
            </a:r>
            <a:r>
              <a:rPr lang="sv-SE" dirty="0">
                <a:hlinkClick r:id="rId4"/>
              </a:rPr>
              <a:t>https://doi.org/10.1371/journal.pone.0226518</a:t>
            </a:r>
            <a:endParaRPr lang="sv-SE" dirty="0"/>
          </a:p>
          <a:p>
            <a:r>
              <a:rPr lang="sv-SE" dirty="0"/>
              <a:t>RCT </a:t>
            </a:r>
            <a:r>
              <a:rPr lang="sv-SE" dirty="0" err="1"/>
              <a:t>protocol</a:t>
            </a:r>
            <a:r>
              <a:rPr lang="sv-SE" dirty="0"/>
              <a:t>: </a:t>
            </a:r>
            <a:r>
              <a:rPr lang="sv-SE" dirty="0">
                <a:hlinkClick r:id="rId5"/>
              </a:rPr>
              <a:t>https://clinicaltrials.gov/study/NCT04757194</a:t>
            </a:r>
            <a:r>
              <a:rPr lang="sv-SE" dirty="0"/>
              <a:t> </a:t>
            </a:r>
          </a:p>
          <a:p>
            <a:pPr marL="0" indent="0">
              <a:buNone/>
            </a:pPr>
            <a:endParaRPr lang="sv-SE" dirty="0"/>
          </a:p>
          <a:p>
            <a:pPr marL="0" indent="0">
              <a:buNone/>
            </a:pPr>
            <a:r>
              <a:rPr lang="sv-SE" dirty="0"/>
              <a:t>douglas.spangler@akademiska.se</a:t>
            </a:r>
          </a:p>
        </p:txBody>
      </p:sp>
    </p:spTree>
    <p:extLst>
      <p:ext uri="{BB962C8B-B14F-4D97-AF65-F5344CB8AC3E}">
        <p14:creationId xmlns:p14="http://schemas.microsoft.com/office/powerpoint/2010/main" val="4169978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16644-EA95-4B0D-B8C3-5E12BB500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About</a:t>
            </a:r>
            <a:r>
              <a:rPr lang="sv-SE" dirty="0"/>
              <a:t> </a:t>
            </a:r>
            <a:r>
              <a:rPr lang="sv-SE" dirty="0" err="1"/>
              <a:t>me</a:t>
            </a:r>
            <a:endParaRPr lang="en-US" dirty="0"/>
          </a:p>
        </p:txBody>
      </p:sp>
      <p:pic>
        <p:nvPicPr>
          <p:cNvPr id="1026" name="Picture 2" descr="No photo description available.">
            <a:extLst>
              <a:ext uri="{FF2B5EF4-FFF2-40B4-BE49-F238E27FC236}">
                <a16:creationId xmlns:a16="http://schemas.microsoft.com/office/drawing/2014/main" id="{938E5828-D27B-4DBE-A1A9-A0131A253F8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3401" y="2062192"/>
            <a:ext cx="4679868" cy="3509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3D0FDA4-6069-4E13-B7D8-A8E8D7C78B5D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25291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v-SE" sz="3000" dirty="0"/>
              <a:t>Douglas Spangler</a:t>
            </a:r>
          </a:p>
          <a:p>
            <a:pPr marL="0" indent="0">
              <a:buNone/>
            </a:pPr>
            <a:endParaRPr lang="sv-SE" sz="3000" dirty="0"/>
          </a:p>
          <a:p>
            <a:pPr marL="0" indent="0">
              <a:buNone/>
            </a:pPr>
            <a:r>
              <a:rPr lang="sv-SE" sz="3000" dirty="0"/>
              <a:t>Region Uppsala</a:t>
            </a:r>
          </a:p>
          <a:p>
            <a:pPr marL="0" indent="0">
              <a:buNone/>
            </a:pPr>
            <a:r>
              <a:rPr lang="sv-SE" sz="3000" dirty="0"/>
              <a:t>	Verksamhetsutvecklare</a:t>
            </a:r>
          </a:p>
          <a:p>
            <a:pPr marL="0" indent="0">
              <a:buNone/>
            </a:pPr>
            <a:r>
              <a:rPr lang="sv-SE" sz="3000" dirty="0"/>
              <a:t>	</a:t>
            </a:r>
            <a:r>
              <a:rPr lang="sv-SE" sz="3000" dirty="0" err="1"/>
              <a:t>Paramedic</a:t>
            </a:r>
            <a:endParaRPr lang="sv-SE" sz="3000" dirty="0"/>
          </a:p>
          <a:p>
            <a:pPr marL="0" indent="0">
              <a:buNone/>
            </a:pPr>
            <a:endParaRPr lang="sv-SE" sz="3000" dirty="0"/>
          </a:p>
          <a:p>
            <a:pPr marL="0" indent="0">
              <a:buNone/>
            </a:pPr>
            <a:br>
              <a:rPr lang="sv-SE" sz="3000" dirty="0"/>
            </a:br>
            <a:r>
              <a:rPr lang="sv-SE" sz="3000" dirty="0"/>
              <a:t>Uppsala University</a:t>
            </a:r>
          </a:p>
          <a:p>
            <a:pPr marL="0" indent="0">
              <a:buNone/>
            </a:pPr>
            <a:r>
              <a:rPr lang="sv-SE" sz="3000" dirty="0"/>
              <a:t>	PhD student</a:t>
            </a:r>
            <a:br>
              <a:rPr lang="sv-SE" sz="3000" dirty="0"/>
            </a:br>
            <a:r>
              <a:rPr lang="sv-SE" sz="3000" dirty="0"/>
              <a:t>	Research </a:t>
            </a:r>
            <a:r>
              <a:rPr lang="sv-SE" sz="3000" dirty="0" err="1"/>
              <a:t>assistant</a:t>
            </a:r>
            <a:endParaRPr lang="sv-SE" sz="3000" dirty="0"/>
          </a:p>
        </p:txBody>
      </p:sp>
    </p:spTree>
    <p:extLst>
      <p:ext uri="{BB962C8B-B14F-4D97-AF65-F5344CB8AC3E}">
        <p14:creationId xmlns:p14="http://schemas.microsoft.com/office/powerpoint/2010/main" val="1877204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4682764-4184-40DD-8AA9-B49B84A65C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902"/>
          <a:stretch/>
        </p:blipFill>
        <p:spPr>
          <a:xfrm>
            <a:off x="7069288" y="943979"/>
            <a:ext cx="4467225" cy="543757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982A153-A649-40E5-A37C-EA4220077584}"/>
              </a:ext>
            </a:extLst>
          </p:cNvPr>
          <p:cNvSpPr/>
          <p:nvPr/>
        </p:nvSpPr>
        <p:spPr>
          <a:xfrm>
            <a:off x="8505825" y="1014623"/>
            <a:ext cx="3686175" cy="32335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B108F8-5E92-4BC8-8478-53E6379B21D4}"/>
              </a:ext>
            </a:extLst>
          </p:cNvPr>
          <p:cNvSpPr/>
          <p:nvPr/>
        </p:nvSpPr>
        <p:spPr>
          <a:xfrm>
            <a:off x="6886575" y="4248150"/>
            <a:ext cx="4804910" cy="24248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DBA3DD-CC11-4CC2-B66E-DBCEAE8B73A5}"/>
              </a:ext>
            </a:extLst>
          </p:cNvPr>
          <p:cNvSpPr/>
          <p:nvPr/>
        </p:nvSpPr>
        <p:spPr>
          <a:xfrm>
            <a:off x="6606320" y="943978"/>
            <a:ext cx="708881" cy="33041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2D73E50-35ED-49AF-802B-6A352AA22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7860" cy="4351338"/>
          </a:xfrm>
        </p:spPr>
        <p:txBody>
          <a:bodyPr/>
          <a:lstStyle/>
          <a:p>
            <a:r>
              <a:rPr lang="sv-SE" dirty="0" err="1"/>
              <a:t>Traditionally</a:t>
            </a:r>
            <a:r>
              <a:rPr lang="sv-SE" dirty="0"/>
              <a:t> a simple process</a:t>
            </a:r>
          </a:p>
          <a:p>
            <a:pPr marL="0" indent="0">
              <a:buNone/>
            </a:pPr>
            <a:endParaRPr lang="sv-SE" dirty="0"/>
          </a:p>
          <a:p>
            <a:r>
              <a:rPr lang="sv-SE" dirty="0" err="1"/>
              <a:t>Increasingly</a:t>
            </a:r>
            <a:r>
              <a:rPr lang="sv-SE" dirty="0"/>
              <a:t> </a:t>
            </a:r>
            <a:r>
              <a:rPr lang="sv-SE" dirty="0" err="1"/>
              <a:t>complex</a:t>
            </a:r>
            <a:r>
              <a:rPr lang="sv-SE" dirty="0"/>
              <a:t> </a:t>
            </a:r>
            <a:r>
              <a:rPr lang="sv-SE" dirty="0" err="1"/>
              <a:t>chains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care</a:t>
            </a:r>
            <a:endParaRPr lang="sv-SE" dirty="0"/>
          </a:p>
          <a:p>
            <a:pPr marL="0" indent="0">
              <a:buNone/>
            </a:pPr>
            <a:endParaRPr lang="sv-SE" dirty="0"/>
          </a:p>
          <a:p>
            <a:r>
              <a:rPr lang="sv-SE" dirty="0" err="1"/>
              <a:t>Multiple</a:t>
            </a:r>
            <a:r>
              <a:rPr lang="sv-SE" dirty="0"/>
              <a:t> </a:t>
            </a:r>
            <a:r>
              <a:rPr lang="sv-SE" dirty="0" err="1"/>
              <a:t>aspects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”</a:t>
            </a:r>
            <a:r>
              <a:rPr lang="sv-SE" dirty="0" err="1"/>
              <a:t>care</a:t>
            </a:r>
            <a:r>
              <a:rPr lang="sv-SE" dirty="0"/>
              <a:t> </a:t>
            </a:r>
            <a:r>
              <a:rPr lang="sv-SE" dirty="0" err="1"/>
              <a:t>need</a:t>
            </a:r>
            <a:r>
              <a:rPr lang="sv-SE" dirty="0"/>
              <a:t>” and </a:t>
            </a:r>
            <a:r>
              <a:rPr lang="sv-SE" dirty="0" err="1"/>
              <a:t>outcomes</a:t>
            </a:r>
            <a:r>
              <a:rPr lang="sv-SE" dirty="0"/>
              <a:t> to </a:t>
            </a:r>
            <a:r>
              <a:rPr lang="sv-SE" dirty="0" err="1"/>
              <a:t>consider</a:t>
            </a:r>
            <a:endParaRPr lang="sv-SE" dirty="0"/>
          </a:p>
          <a:p>
            <a:endParaRPr lang="sv-SE" dirty="0"/>
          </a:p>
          <a:p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911F279-59F8-4238-8DCC-A5CF7B006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Prehospital</a:t>
            </a:r>
            <a:r>
              <a:rPr lang="sv-SE" dirty="0"/>
              <a:t> </a:t>
            </a:r>
            <a:r>
              <a:rPr lang="sv-SE" dirty="0" err="1"/>
              <a:t>care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34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7F3559-3923-EE13-B377-4E4F86503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9675" y="1194758"/>
            <a:ext cx="4054486" cy="38482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4C6737-97E7-9251-A084-DEAEE94CD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175738" cy="1325563"/>
          </a:xfrm>
        </p:spPr>
        <p:txBody>
          <a:bodyPr/>
          <a:lstStyle/>
          <a:p>
            <a:r>
              <a:rPr lang="sv-SE" dirty="0"/>
              <a:t>Decision support in </a:t>
            </a:r>
            <a:r>
              <a:rPr lang="sv-SE" dirty="0" err="1"/>
              <a:t>prehospital</a:t>
            </a:r>
            <a:r>
              <a:rPr lang="sv-SE" dirty="0"/>
              <a:t> </a:t>
            </a:r>
            <a:r>
              <a:rPr lang="sv-SE" dirty="0" err="1"/>
              <a:t>care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87869-86D6-E4AD-11EB-57AA7D95C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257800" cy="4351338"/>
          </a:xfrm>
        </p:spPr>
        <p:txBody>
          <a:bodyPr/>
          <a:lstStyle/>
          <a:p>
            <a:r>
              <a:rPr lang="sv-SE" dirty="0" err="1"/>
              <a:t>Time</a:t>
            </a:r>
            <a:r>
              <a:rPr lang="sv-SE" dirty="0"/>
              <a:t> sensitive </a:t>
            </a:r>
            <a:r>
              <a:rPr lang="sv-SE" dirty="0" err="1"/>
              <a:t>prioritization</a:t>
            </a:r>
            <a:r>
              <a:rPr lang="sv-SE" dirty="0"/>
              <a:t> </a:t>
            </a:r>
            <a:r>
              <a:rPr lang="sv-SE" dirty="0" err="1"/>
              <a:t>decisions</a:t>
            </a:r>
            <a:endParaRPr lang="sv-SE" dirty="0"/>
          </a:p>
          <a:p>
            <a:r>
              <a:rPr lang="sv-SE" dirty="0" err="1"/>
              <a:t>Rule-based</a:t>
            </a:r>
            <a:r>
              <a:rPr lang="sv-SE" dirty="0"/>
              <a:t> systems – </a:t>
            </a:r>
            <a:r>
              <a:rPr lang="sv-SE" dirty="0" err="1"/>
              <a:t>Limited</a:t>
            </a:r>
            <a:r>
              <a:rPr lang="sv-SE" dirty="0"/>
              <a:t> precision </a:t>
            </a:r>
            <a:r>
              <a:rPr lang="sv-SE" dirty="0" err="1"/>
              <a:t>but</a:t>
            </a:r>
            <a:r>
              <a:rPr lang="sv-SE" dirty="0"/>
              <a:t> simple</a:t>
            </a:r>
          </a:p>
          <a:p>
            <a:r>
              <a:rPr lang="sv-SE" dirty="0"/>
              <a:t>Patients </a:t>
            </a:r>
            <a:r>
              <a:rPr lang="sv-SE" dirty="0" err="1"/>
              <a:t>compete</a:t>
            </a:r>
            <a:r>
              <a:rPr lang="sv-SE" dirty="0"/>
              <a:t> for </a:t>
            </a:r>
            <a:r>
              <a:rPr lang="sv-SE" dirty="0" err="1"/>
              <a:t>scarce</a:t>
            </a:r>
            <a:r>
              <a:rPr lang="sv-SE" dirty="0"/>
              <a:t> </a:t>
            </a:r>
            <a:r>
              <a:rPr lang="sv-SE" dirty="0" err="1"/>
              <a:t>resources</a:t>
            </a:r>
            <a:r>
              <a:rPr lang="sv-SE" dirty="0"/>
              <a:t> – </a:t>
            </a:r>
            <a:r>
              <a:rPr lang="sv-SE" dirty="0" err="1"/>
              <a:t>Multiple</a:t>
            </a:r>
            <a:r>
              <a:rPr lang="sv-SE" dirty="0"/>
              <a:t> patients </a:t>
            </a:r>
            <a:r>
              <a:rPr lang="sv-SE" dirty="0" err="1"/>
              <a:t>with</a:t>
            </a:r>
            <a:r>
              <a:rPr lang="sv-SE" dirty="0"/>
              <a:t> same </a:t>
            </a:r>
            <a:r>
              <a:rPr lang="sv-SE" dirty="0" err="1"/>
              <a:t>priority</a:t>
            </a:r>
            <a:r>
              <a:rPr lang="sv-SE" dirty="0"/>
              <a:t>?</a:t>
            </a:r>
            <a:endParaRPr lang="en-SE" dirty="0"/>
          </a:p>
        </p:txBody>
      </p:sp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1105A38-3CA6-2320-04E8-0CCFE0AD37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1" t="10657" r="27992" b="2435"/>
          <a:stretch/>
        </p:blipFill>
        <p:spPr>
          <a:xfrm>
            <a:off x="6381947" y="0"/>
            <a:ext cx="5810053" cy="1099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847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1.11111E-6 L -0.00013 -0.60347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30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DBA27-2159-487A-9B61-C5E11B859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Machine</a:t>
            </a:r>
            <a:r>
              <a:rPr lang="sv-SE" dirty="0"/>
              <a:t> </a:t>
            </a:r>
            <a:r>
              <a:rPr lang="sv-SE" dirty="0" err="1"/>
              <a:t>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A6A043-94ED-4094-B769-69E2535FD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4493654" cy="4008505"/>
          </a:xfrm>
        </p:spPr>
        <p:txBody>
          <a:bodyPr>
            <a:normAutofit/>
          </a:bodyPr>
          <a:lstStyle/>
          <a:p>
            <a:r>
              <a:rPr lang="sv-SE" dirty="0"/>
              <a:t>Just </a:t>
            </a:r>
            <a:r>
              <a:rPr lang="sv-SE" dirty="0" err="1"/>
              <a:t>cram</a:t>
            </a:r>
            <a:r>
              <a:rPr lang="sv-SE" dirty="0"/>
              <a:t> </a:t>
            </a:r>
            <a:r>
              <a:rPr lang="sv-SE" dirty="0" err="1"/>
              <a:t>everything</a:t>
            </a:r>
            <a:r>
              <a:rPr lang="sv-SE" dirty="0"/>
              <a:t> </a:t>
            </a:r>
            <a:r>
              <a:rPr lang="sv-SE" dirty="0" err="1"/>
              <a:t>into</a:t>
            </a:r>
            <a:r>
              <a:rPr lang="sv-SE" dirty="0"/>
              <a:t> a gradient </a:t>
            </a:r>
            <a:r>
              <a:rPr lang="sv-SE" dirty="0" err="1"/>
              <a:t>boosting</a:t>
            </a:r>
            <a:r>
              <a:rPr lang="sv-SE" dirty="0"/>
              <a:t> </a:t>
            </a:r>
            <a:r>
              <a:rPr lang="sv-SE" dirty="0" err="1"/>
              <a:t>model</a:t>
            </a:r>
            <a:endParaRPr lang="sv-SE" dirty="0"/>
          </a:p>
          <a:p>
            <a:r>
              <a:rPr lang="sv-SE" dirty="0" err="1"/>
              <a:t>How</a:t>
            </a:r>
            <a:r>
              <a:rPr lang="sv-SE" dirty="0"/>
              <a:t> to </a:t>
            </a:r>
            <a:r>
              <a:rPr lang="sv-SE" dirty="0" err="1"/>
              <a:t>define</a:t>
            </a:r>
            <a:r>
              <a:rPr lang="sv-SE" dirty="0"/>
              <a:t> the </a:t>
            </a:r>
            <a:r>
              <a:rPr lang="sv-SE" dirty="0" err="1"/>
              <a:t>need</a:t>
            </a:r>
            <a:r>
              <a:rPr lang="sv-SE" dirty="0"/>
              <a:t> for an </a:t>
            </a:r>
            <a:r>
              <a:rPr lang="sv-SE" dirty="0" err="1"/>
              <a:t>ambulance</a:t>
            </a:r>
            <a:r>
              <a:rPr lang="sv-SE" dirty="0"/>
              <a:t>? (</a:t>
            </a:r>
            <a:r>
              <a:rPr lang="sv-SE" dirty="0" err="1"/>
              <a:t>Alignment</a:t>
            </a:r>
            <a:r>
              <a:rPr lang="sv-SE" dirty="0"/>
              <a:t>)</a:t>
            </a:r>
          </a:p>
          <a:p>
            <a:r>
              <a:rPr lang="sv-SE" dirty="0" err="1"/>
              <a:t>Also</a:t>
            </a:r>
            <a:r>
              <a:rPr lang="sv-SE" dirty="0"/>
              <a:t>:</a:t>
            </a:r>
          </a:p>
          <a:p>
            <a:pPr lvl="1"/>
            <a:r>
              <a:rPr lang="sv-SE" dirty="0" err="1"/>
              <a:t>Performance</a:t>
            </a:r>
            <a:endParaRPr lang="sv-SE" dirty="0"/>
          </a:p>
          <a:p>
            <a:pPr lvl="1"/>
            <a:r>
              <a:rPr lang="sv-SE" dirty="0" err="1"/>
              <a:t>Generality</a:t>
            </a:r>
            <a:endParaRPr lang="sv-SE" dirty="0"/>
          </a:p>
          <a:p>
            <a:pPr lvl="1"/>
            <a:r>
              <a:rPr lang="sv-SE" dirty="0" err="1"/>
              <a:t>Fairness</a:t>
            </a:r>
            <a:endParaRPr lang="sv-SE" dirty="0"/>
          </a:p>
          <a:p>
            <a:pPr lvl="1"/>
            <a:r>
              <a:rPr lang="sv-SE" dirty="0"/>
              <a:t>Does it </a:t>
            </a:r>
            <a:r>
              <a:rPr lang="sv-SE" dirty="0" err="1"/>
              <a:t>work</a:t>
            </a:r>
            <a:r>
              <a:rPr lang="sv-SE" dirty="0"/>
              <a:t> IRL?</a:t>
            </a:r>
          </a:p>
          <a:p>
            <a:endParaRPr lang="en-US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09EDA77-7E22-4DE5-A348-C7C68A366F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3" t="-624" r="2"/>
          <a:stretch/>
        </p:blipFill>
        <p:spPr>
          <a:xfrm>
            <a:off x="6322748" y="2587271"/>
            <a:ext cx="5218621" cy="358969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DA6A999-1F58-E724-AEBB-D0025DF8F2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65" b="30107"/>
          <a:stretch/>
        </p:blipFill>
        <p:spPr bwMode="auto">
          <a:xfrm>
            <a:off x="6418385" y="916220"/>
            <a:ext cx="5122984" cy="1222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C25620-14D5-9DB6-891F-E1E7B69F78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44" y="5834129"/>
            <a:ext cx="5051765" cy="8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928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6">
            <a:extLst>
              <a:ext uri="{FF2B5EF4-FFF2-40B4-BE49-F238E27FC236}">
                <a16:creationId xmlns:a16="http://schemas.microsoft.com/office/drawing/2014/main" id="{A3BB72B9-2AD1-4F71-BDF0-8481FB4E88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9" r="3460" b="18001"/>
          <a:stretch/>
        </p:blipFill>
        <p:spPr bwMode="auto">
          <a:xfrm>
            <a:off x="9538414" y="5062094"/>
            <a:ext cx="1954982" cy="1116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B831AA-BAE4-46A9-89A8-7FBA29CAB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86041" cy="1858311"/>
          </a:xfrm>
        </p:spPr>
        <p:txBody>
          <a:bodyPr>
            <a:normAutofit fontScale="90000"/>
          </a:bodyPr>
          <a:lstStyle/>
          <a:p>
            <a:r>
              <a:rPr lang="en-US" dirty="0"/>
              <a:t>Machine learning Assisted Differentiation of Low-Acuity patients at Dispatch (MADLAD): A Randomized Control Trial </a:t>
            </a:r>
            <a:br>
              <a:rPr lang="en-US" dirty="0"/>
            </a:br>
            <a:r>
              <a:rPr lang="sv-SE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FA741-288B-4D8C-84D4-D8A4640CE7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9805"/>
            <a:ext cx="4556536" cy="4117157"/>
          </a:xfrm>
        </p:spPr>
        <p:txBody>
          <a:bodyPr>
            <a:normAutofit/>
          </a:bodyPr>
          <a:lstStyle/>
          <a:p>
            <a:r>
              <a:rPr lang="sv-SE" b="1" dirty="0" err="1"/>
              <a:t>Aim</a:t>
            </a:r>
            <a:r>
              <a:rPr lang="sv-SE" dirty="0"/>
              <a:t>: Does information </a:t>
            </a:r>
            <a:r>
              <a:rPr lang="sv-SE" dirty="0" err="1"/>
              <a:t>about</a:t>
            </a:r>
            <a:r>
              <a:rPr lang="sv-SE" dirty="0"/>
              <a:t> risk scores </a:t>
            </a:r>
            <a:r>
              <a:rPr lang="sv-SE" dirty="0" err="1"/>
              <a:t>improve</a:t>
            </a:r>
            <a:r>
              <a:rPr lang="sv-SE" dirty="0"/>
              <a:t> triage </a:t>
            </a:r>
            <a:r>
              <a:rPr lang="sv-SE" dirty="0" err="1"/>
              <a:t>accuracy</a:t>
            </a:r>
            <a:r>
              <a:rPr lang="sv-SE" dirty="0"/>
              <a:t>?</a:t>
            </a:r>
          </a:p>
          <a:p>
            <a:r>
              <a:rPr lang="sv-SE" b="1" dirty="0" err="1"/>
              <a:t>Sample</a:t>
            </a:r>
            <a:r>
              <a:rPr lang="sv-SE" dirty="0"/>
              <a:t>: 1500 ”</a:t>
            </a:r>
            <a:r>
              <a:rPr lang="sv-SE" dirty="0" err="1"/>
              <a:t>resource</a:t>
            </a:r>
            <a:r>
              <a:rPr lang="sv-SE" dirty="0"/>
              <a:t> </a:t>
            </a:r>
            <a:r>
              <a:rPr lang="sv-SE" dirty="0" err="1"/>
              <a:t>constrained</a:t>
            </a:r>
            <a:r>
              <a:rPr lang="sv-SE" dirty="0"/>
              <a:t> situations” in Uppsala and Västmanland</a:t>
            </a:r>
          </a:p>
          <a:p>
            <a:r>
              <a:rPr lang="sv-SE" b="1" dirty="0" err="1"/>
              <a:t>Method</a:t>
            </a:r>
            <a:r>
              <a:rPr lang="sv-SE" dirty="0"/>
              <a:t>: RCT – </a:t>
            </a:r>
            <a:r>
              <a:rPr lang="sv-SE" dirty="0" err="1"/>
              <a:t>With</a:t>
            </a:r>
            <a:r>
              <a:rPr lang="sv-SE" dirty="0"/>
              <a:t> or </a:t>
            </a:r>
            <a:r>
              <a:rPr lang="sv-SE" dirty="0" err="1"/>
              <a:t>without</a:t>
            </a:r>
            <a:r>
              <a:rPr lang="sv-SE" dirty="0"/>
              <a:t> information from the </a:t>
            </a:r>
            <a:r>
              <a:rPr lang="sv-SE" dirty="0" err="1"/>
              <a:t>tool</a:t>
            </a:r>
            <a:endParaRPr lang="sv-SE" dirty="0"/>
          </a:p>
        </p:txBody>
      </p:sp>
      <p:pic>
        <p:nvPicPr>
          <p:cNvPr id="5" name="Bildobjekt 7">
            <a:extLst>
              <a:ext uri="{FF2B5EF4-FFF2-40B4-BE49-F238E27FC236}">
                <a16:creationId xmlns:a16="http://schemas.microsoft.com/office/drawing/2014/main" id="{5DDF1EAA-ED1D-4EA3-B84A-A20F0139BE64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1" t="49476" b="31104"/>
          <a:stretch/>
        </p:blipFill>
        <p:spPr bwMode="auto">
          <a:xfrm>
            <a:off x="6258675" y="5476071"/>
            <a:ext cx="2513019" cy="4143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0F23B4-CCC1-44E4-98C3-46C7DCA57C30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24" t="50078" b="30124"/>
          <a:stretch/>
        </p:blipFill>
        <p:spPr bwMode="auto">
          <a:xfrm>
            <a:off x="6274549" y="5980260"/>
            <a:ext cx="2504390" cy="4189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948DF21-58EF-48E9-87B7-B47C2B3005CD}"/>
              </a:ext>
            </a:extLst>
          </p:cNvPr>
          <p:cNvSpPr/>
          <p:nvPr/>
        </p:nvSpPr>
        <p:spPr>
          <a:xfrm>
            <a:off x="6209144" y="5396696"/>
            <a:ext cx="2628900" cy="108783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CD08004-68F4-4006-9E33-8C963DF4C4F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1" t="10657" r="56798" b="54938"/>
          <a:stretch/>
        </p:blipFill>
        <p:spPr>
          <a:xfrm>
            <a:off x="7707858" y="1735787"/>
            <a:ext cx="1121776" cy="21757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428D8D-68BD-4B36-AD9D-1C42728BF9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7190" y="1735787"/>
            <a:ext cx="1119188" cy="217646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3995A2B-C2AD-4744-AC63-1CED2ED79D55}"/>
              </a:ext>
            </a:extLst>
          </p:cNvPr>
          <p:cNvSpPr/>
          <p:nvPr/>
        </p:nvSpPr>
        <p:spPr>
          <a:xfrm>
            <a:off x="6200735" y="4308824"/>
            <a:ext cx="2628900" cy="6693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err="1"/>
              <a:t>Randomize</a:t>
            </a:r>
            <a:endParaRPr lang="en-US" dirty="0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62DEA16D-0252-44B4-8353-41033461F39A}"/>
              </a:ext>
            </a:extLst>
          </p:cNvPr>
          <p:cNvSpPr/>
          <p:nvPr/>
        </p:nvSpPr>
        <p:spPr>
          <a:xfrm>
            <a:off x="6640880" y="3911494"/>
            <a:ext cx="254524" cy="3973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EB97A852-5876-4C6D-B6F0-4C1572F3F4D6}"/>
              </a:ext>
            </a:extLst>
          </p:cNvPr>
          <p:cNvSpPr/>
          <p:nvPr/>
        </p:nvSpPr>
        <p:spPr>
          <a:xfrm>
            <a:off x="8166231" y="3911494"/>
            <a:ext cx="254524" cy="3973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85DAED00-DBFB-4095-B800-FBC8E33C3A44}"/>
              </a:ext>
            </a:extLst>
          </p:cNvPr>
          <p:cNvSpPr/>
          <p:nvPr/>
        </p:nvSpPr>
        <p:spPr>
          <a:xfrm>
            <a:off x="7326378" y="4978127"/>
            <a:ext cx="254524" cy="3973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6">
            <a:extLst>
              <a:ext uri="{FF2B5EF4-FFF2-40B4-BE49-F238E27FC236}">
                <a16:creationId xmlns:a16="http://schemas.microsoft.com/office/drawing/2014/main" id="{5AD82877-30D5-43CC-AAAC-1567B2B603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" t="5629" r="3460" b="18001"/>
          <a:stretch/>
        </p:blipFill>
        <p:spPr bwMode="auto">
          <a:xfrm>
            <a:off x="9915039" y="5377741"/>
            <a:ext cx="2009202" cy="1169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40257B63-2F12-4D2C-BF34-F1C18D08D258}"/>
              </a:ext>
            </a:extLst>
          </p:cNvPr>
          <p:cNvSpPr/>
          <p:nvPr/>
        </p:nvSpPr>
        <p:spPr>
          <a:xfrm>
            <a:off x="8838044" y="5890422"/>
            <a:ext cx="700370" cy="2181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747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9F9A6-5E59-4634-9A1C-964F977EE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sv-SE" dirty="0" err="1"/>
              <a:t>Requirements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238D88D-8C30-48C0-814C-907E04183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254" y="1825625"/>
            <a:ext cx="6094602" cy="3098713"/>
          </a:xfrm>
        </p:spPr>
        <p:txBody>
          <a:bodyPr>
            <a:normAutofit/>
          </a:bodyPr>
          <a:lstStyle/>
          <a:p>
            <a:r>
              <a:rPr lang="sv-SE" dirty="0" err="1"/>
              <a:t>Handle</a:t>
            </a:r>
            <a:r>
              <a:rPr lang="sv-SE" dirty="0"/>
              <a:t> </a:t>
            </a:r>
            <a:r>
              <a:rPr lang="sv-SE" dirty="0" err="1"/>
              <a:t>relatively</a:t>
            </a:r>
            <a:r>
              <a:rPr lang="sv-SE" dirty="0"/>
              <a:t> </a:t>
            </a:r>
            <a:r>
              <a:rPr lang="sv-SE" dirty="0" err="1"/>
              <a:t>lightweight</a:t>
            </a:r>
            <a:r>
              <a:rPr lang="sv-SE" dirty="0"/>
              <a:t> </a:t>
            </a:r>
            <a:r>
              <a:rPr lang="sv-SE" dirty="0" err="1"/>
              <a:t>models</a:t>
            </a:r>
            <a:endParaRPr lang="sv-SE" dirty="0"/>
          </a:p>
          <a:p>
            <a:r>
              <a:rPr lang="sv-SE" dirty="0"/>
              <a:t>On </a:t>
            </a:r>
            <a:r>
              <a:rPr lang="sv-SE" dirty="0" err="1"/>
              <a:t>premesis</a:t>
            </a:r>
            <a:r>
              <a:rPr lang="sv-SE" dirty="0"/>
              <a:t> </a:t>
            </a:r>
            <a:r>
              <a:rPr lang="sv-SE" dirty="0" err="1"/>
              <a:t>deployment</a:t>
            </a:r>
            <a:endParaRPr lang="sv-SE" dirty="0"/>
          </a:p>
          <a:p>
            <a:r>
              <a:rPr lang="sv-SE" dirty="0" err="1"/>
              <a:t>Able</a:t>
            </a:r>
            <a:r>
              <a:rPr lang="sv-SE" dirty="0"/>
              <a:t> to </a:t>
            </a:r>
            <a:r>
              <a:rPr lang="sv-SE" dirty="0" err="1"/>
              <a:t>adapt</a:t>
            </a:r>
            <a:r>
              <a:rPr lang="sv-SE" dirty="0"/>
              <a:t> to </a:t>
            </a:r>
            <a:r>
              <a:rPr lang="sv-SE" dirty="0" err="1"/>
              <a:t>multiple</a:t>
            </a:r>
            <a:r>
              <a:rPr lang="sv-SE" dirty="0"/>
              <a:t> </a:t>
            </a:r>
            <a:r>
              <a:rPr lang="sv-SE" dirty="0" err="1"/>
              <a:t>use</a:t>
            </a:r>
            <a:r>
              <a:rPr lang="sv-SE" dirty="0"/>
              <a:t> </a:t>
            </a:r>
            <a:r>
              <a:rPr lang="sv-SE" dirty="0" err="1"/>
              <a:t>cases</a:t>
            </a:r>
            <a:endParaRPr lang="sv-SE" dirty="0"/>
          </a:p>
          <a:p>
            <a:r>
              <a:rPr lang="sv-SE" dirty="0"/>
              <a:t>Simple and </a:t>
            </a:r>
            <a:r>
              <a:rPr lang="sv-SE" dirty="0" err="1"/>
              <a:t>stable</a:t>
            </a:r>
            <a:endParaRPr lang="sv-SE" dirty="0"/>
          </a:p>
          <a:p>
            <a:r>
              <a:rPr lang="sv-SE" dirty="0" err="1"/>
              <a:t>Cheap</a:t>
            </a:r>
            <a:endParaRPr lang="sv-SE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838E7FE-2078-4AC3-AB44-FDE7FF2411E3}"/>
              </a:ext>
            </a:extLst>
          </p:cNvPr>
          <p:cNvSpPr txBox="1">
            <a:spLocks/>
          </p:cNvSpPr>
          <p:nvPr/>
        </p:nvSpPr>
        <p:spPr>
          <a:xfrm>
            <a:off x="7879340" y="1406064"/>
            <a:ext cx="37604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v-SE" dirty="0" err="1"/>
              <a:t>Containerized</a:t>
            </a:r>
            <a:endParaRPr lang="sv-SE" dirty="0"/>
          </a:p>
          <a:p>
            <a:r>
              <a:rPr lang="sv-SE" dirty="0"/>
              <a:t>REST API</a:t>
            </a:r>
          </a:p>
          <a:p>
            <a:r>
              <a:rPr lang="sv-SE" dirty="0" err="1"/>
              <a:t>Mostly</a:t>
            </a:r>
            <a:r>
              <a:rPr lang="sv-SE" dirty="0"/>
              <a:t> </a:t>
            </a:r>
            <a:r>
              <a:rPr lang="sv-SE" dirty="0" err="1"/>
              <a:t>Python</a:t>
            </a:r>
            <a:endParaRPr lang="sv-SE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239A05B-E435-4495-B36B-48D92FD03362}"/>
              </a:ext>
            </a:extLst>
          </p:cNvPr>
          <p:cNvSpPr txBox="1">
            <a:spLocks/>
          </p:cNvSpPr>
          <p:nvPr/>
        </p:nvSpPr>
        <p:spPr>
          <a:xfrm>
            <a:off x="7879341" y="221689"/>
            <a:ext cx="416767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v-SE" dirty="0"/>
              <a:t>openTriage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88CBC8-2573-49A3-9509-D6772BA82D31}"/>
              </a:ext>
            </a:extLst>
          </p:cNvPr>
          <p:cNvSpPr txBox="1"/>
          <p:nvPr/>
        </p:nvSpPr>
        <p:spPr>
          <a:xfrm>
            <a:off x="752429" y="4662728"/>
            <a:ext cx="60946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sz="2800" dirty="0" err="1"/>
              <a:t>Ugh</a:t>
            </a:r>
            <a:r>
              <a:rPr lang="sv-SE" sz="2800" dirty="0"/>
              <a:t>… </a:t>
            </a:r>
            <a:r>
              <a:rPr lang="sv-SE" sz="2800" dirty="0" err="1"/>
              <a:t>Lets</a:t>
            </a:r>
            <a:r>
              <a:rPr lang="sv-SE" sz="2800" dirty="0"/>
              <a:t> just </a:t>
            </a:r>
            <a:r>
              <a:rPr lang="sv-SE" sz="2800" dirty="0" err="1"/>
              <a:t>build</a:t>
            </a:r>
            <a:r>
              <a:rPr lang="sv-SE" sz="2800" dirty="0"/>
              <a:t> it </a:t>
            </a:r>
            <a:r>
              <a:rPr lang="sv-SE" sz="2800" dirty="0" err="1"/>
              <a:t>ourselves</a:t>
            </a:r>
            <a:endParaRPr lang="sv-SE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6561E4-8B69-5C7A-C0D9-884C83EE6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8787" y="2902511"/>
            <a:ext cx="3543300" cy="3733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57E3ED-AF22-DF48-6016-52D4918788D7}"/>
              </a:ext>
            </a:extLst>
          </p:cNvPr>
          <p:cNvSpPr txBox="1"/>
          <p:nvPr/>
        </p:nvSpPr>
        <p:spPr>
          <a:xfrm>
            <a:off x="752429" y="5711881"/>
            <a:ext cx="60974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v-SE" sz="2800" dirty="0">
                <a:hlinkClick r:id="rId3"/>
              </a:rPr>
              <a:t>openTriage - </a:t>
            </a:r>
            <a:r>
              <a:rPr lang="sv-SE" sz="2800" dirty="0" err="1">
                <a:hlinkClick r:id="rId3"/>
              </a:rPr>
              <a:t>Ambulance</a:t>
            </a:r>
            <a:r>
              <a:rPr lang="sv-SE" sz="2800" dirty="0">
                <a:hlinkClick r:id="rId3"/>
              </a:rPr>
              <a:t> </a:t>
            </a:r>
            <a:r>
              <a:rPr lang="sv-SE" sz="2800" dirty="0" err="1">
                <a:hlinkClick r:id="rId3"/>
              </a:rPr>
              <a:t>referral</a:t>
            </a:r>
            <a:r>
              <a:rPr lang="sv-SE" sz="2800" dirty="0">
                <a:hlinkClick r:id="rId3"/>
              </a:rPr>
              <a:t> risk</a:t>
            </a:r>
            <a:endParaRPr lang="en-SE" sz="2800" dirty="0"/>
          </a:p>
        </p:txBody>
      </p:sp>
    </p:spTree>
    <p:extLst>
      <p:ext uri="{BB962C8B-B14F-4D97-AF65-F5344CB8AC3E}">
        <p14:creationId xmlns:p14="http://schemas.microsoft.com/office/powerpoint/2010/main" val="2821108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4EFB2-77E7-F4EE-6C0A-20559FC05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Problems </a:t>
            </a:r>
            <a:r>
              <a:rPr lang="sv-SE" dirty="0" err="1"/>
              <a:t>with</a:t>
            </a:r>
            <a:r>
              <a:rPr lang="sv-SE" dirty="0"/>
              <a:t> </a:t>
            </a:r>
            <a:r>
              <a:rPr lang="sv-SE" dirty="0" err="1"/>
              <a:t>healthcare</a:t>
            </a:r>
            <a:r>
              <a:rPr lang="sv-SE" dirty="0"/>
              <a:t> IT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D5FD3-EF9D-CC2F-B00D-F4E020A40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257800" cy="4351338"/>
          </a:xfrm>
        </p:spPr>
        <p:txBody>
          <a:bodyPr/>
          <a:lstStyle/>
          <a:p>
            <a:r>
              <a:rPr lang="sv-SE" dirty="0"/>
              <a:t>Lack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scale</a:t>
            </a:r>
            <a:r>
              <a:rPr lang="sv-SE" dirty="0"/>
              <a:t> in regions</a:t>
            </a:r>
          </a:p>
          <a:p>
            <a:r>
              <a:rPr lang="sv-SE" dirty="0"/>
              <a:t>Lack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collaboration</a:t>
            </a:r>
            <a:r>
              <a:rPr lang="sv-SE" dirty="0"/>
              <a:t> </a:t>
            </a:r>
            <a:r>
              <a:rPr lang="sv-SE" dirty="0" err="1"/>
              <a:t>between</a:t>
            </a:r>
            <a:r>
              <a:rPr lang="sv-SE" dirty="0"/>
              <a:t> regions</a:t>
            </a:r>
          </a:p>
          <a:p>
            <a:r>
              <a:rPr lang="sv-SE" dirty="0"/>
              <a:t>Lack </a:t>
            </a:r>
            <a:r>
              <a:rPr lang="sv-SE" dirty="0" err="1"/>
              <a:t>of</a:t>
            </a:r>
            <a:r>
              <a:rPr lang="sv-SE" dirty="0"/>
              <a:t> national / EU </a:t>
            </a:r>
            <a:r>
              <a:rPr lang="sv-SE" dirty="0" err="1"/>
              <a:t>leadership</a:t>
            </a:r>
            <a:endParaRPr lang="sv-SE" dirty="0"/>
          </a:p>
          <a:p>
            <a:r>
              <a:rPr lang="sv-SE" dirty="0"/>
              <a:t>Reliance on </a:t>
            </a:r>
            <a:r>
              <a:rPr lang="sv-SE" dirty="0" err="1"/>
              <a:t>consultants</a:t>
            </a:r>
            <a:r>
              <a:rPr lang="sv-SE" dirty="0"/>
              <a:t> </a:t>
            </a:r>
            <a:br>
              <a:rPr lang="sv-SE" dirty="0"/>
            </a:br>
            <a:r>
              <a:rPr lang="sv-SE" dirty="0"/>
              <a:t>for </a:t>
            </a:r>
            <a:r>
              <a:rPr lang="sv-SE" dirty="0" err="1"/>
              <a:t>expertise</a:t>
            </a:r>
            <a:endParaRPr lang="sv-SE" dirty="0"/>
          </a:p>
          <a:p>
            <a:r>
              <a:rPr lang="sv-SE" dirty="0" err="1"/>
              <a:t>Inflexible</a:t>
            </a:r>
            <a:r>
              <a:rPr lang="sv-SE" dirty="0"/>
              <a:t> </a:t>
            </a:r>
            <a:r>
              <a:rPr lang="sv-SE" dirty="0" err="1"/>
              <a:t>procurement</a:t>
            </a:r>
            <a:r>
              <a:rPr lang="sv-SE" dirty="0"/>
              <a:t> process</a:t>
            </a:r>
          </a:p>
          <a:p>
            <a:r>
              <a:rPr lang="sv-SE" dirty="0" err="1"/>
              <a:t>Vendor</a:t>
            </a:r>
            <a:r>
              <a:rPr lang="sv-SE" dirty="0"/>
              <a:t> lock-in</a:t>
            </a:r>
          </a:p>
          <a:p>
            <a:pPr marL="0" indent="0">
              <a:buNone/>
            </a:pPr>
            <a:endParaRPr lang="en-SE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F9A4289-244C-1919-C4F4-BBEFD315DE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844" y="2584295"/>
            <a:ext cx="5107599" cy="2833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3831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A26C7-85D8-0CA2-DB05-91B19CFF1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Open</a:t>
            </a:r>
            <a:r>
              <a:rPr lang="sv-SE" dirty="0"/>
              <a:t> source software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24BC0-A2E8-A9B6-D8D3-EFA7252E0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383491" cy="4351338"/>
          </a:xfrm>
        </p:spPr>
        <p:txBody>
          <a:bodyPr/>
          <a:lstStyle/>
          <a:p>
            <a:r>
              <a:rPr lang="sv-SE" dirty="0" err="1"/>
              <a:t>Free</a:t>
            </a:r>
            <a:r>
              <a:rPr lang="sv-SE" dirty="0"/>
              <a:t> as in </a:t>
            </a:r>
            <a:r>
              <a:rPr lang="sv-SE" dirty="0" err="1"/>
              <a:t>speech</a:t>
            </a:r>
            <a:r>
              <a:rPr lang="sv-SE" dirty="0"/>
              <a:t> - </a:t>
            </a:r>
            <a:r>
              <a:rPr lang="sv-SE" dirty="0" err="1"/>
              <a:t>Free</a:t>
            </a:r>
            <a:r>
              <a:rPr lang="sv-SE" dirty="0"/>
              <a:t> as in </a:t>
            </a:r>
            <a:r>
              <a:rPr lang="sv-SE" dirty="0" err="1"/>
              <a:t>beer</a:t>
            </a:r>
            <a:endParaRPr lang="sv-SE" dirty="0"/>
          </a:p>
          <a:p>
            <a:r>
              <a:rPr lang="sv-SE" dirty="0"/>
              <a:t>Different </a:t>
            </a:r>
            <a:r>
              <a:rPr lang="sv-SE" dirty="0" err="1"/>
              <a:t>flavors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license</a:t>
            </a:r>
            <a:endParaRPr lang="sv-SE" dirty="0"/>
          </a:p>
          <a:p>
            <a:pPr lvl="1"/>
            <a:r>
              <a:rPr lang="sv-SE" dirty="0" err="1"/>
              <a:t>Permissive</a:t>
            </a:r>
            <a:endParaRPr lang="sv-SE" dirty="0"/>
          </a:p>
          <a:p>
            <a:pPr lvl="1"/>
            <a:r>
              <a:rPr lang="sv-SE" dirty="0" err="1"/>
              <a:t>Copyleft</a:t>
            </a:r>
            <a:endParaRPr lang="sv-SE" dirty="0"/>
          </a:p>
          <a:p>
            <a:pPr lvl="1"/>
            <a:r>
              <a:rPr lang="sv-SE" dirty="0" err="1"/>
              <a:t>Creative</a:t>
            </a:r>
            <a:r>
              <a:rPr lang="sv-SE" dirty="0"/>
              <a:t> </a:t>
            </a:r>
            <a:r>
              <a:rPr lang="sv-SE" dirty="0" err="1"/>
              <a:t>Commons</a:t>
            </a:r>
            <a:r>
              <a:rPr lang="sv-SE" dirty="0"/>
              <a:t>*</a:t>
            </a:r>
          </a:p>
          <a:p>
            <a:r>
              <a:rPr lang="sv-SE" dirty="0" err="1"/>
              <a:t>Widely</a:t>
            </a:r>
            <a:r>
              <a:rPr lang="sv-SE" dirty="0"/>
              <a:t> </a:t>
            </a:r>
            <a:r>
              <a:rPr lang="sv-SE" dirty="0" err="1"/>
              <a:t>used</a:t>
            </a:r>
            <a:r>
              <a:rPr lang="sv-SE" dirty="0"/>
              <a:t> </a:t>
            </a:r>
            <a:r>
              <a:rPr lang="sv-SE" dirty="0" err="1"/>
              <a:t>everywhere</a:t>
            </a:r>
            <a:r>
              <a:rPr lang="sv-SE" dirty="0"/>
              <a:t> </a:t>
            </a:r>
            <a:br>
              <a:rPr lang="sv-SE" dirty="0"/>
            </a:br>
            <a:r>
              <a:rPr lang="sv-SE" dirty="0"/>
              <a:t>(</a:t>
            </a:r>
            <a:r>
              <a:rPr lang="sv-SE" dirty="0" err="1"/>
              <a:t>except</a:t>
            </a:r>
            <a:r>
              <a:rPr lang="sv-SE" dirty="0"/>
              <a:t> in </a:t>
            </a:r>
            <a:r>
              <a:rPr lang="sv-SE" dirty="0" err="1"/>
              <a:t>healthcare</a:t>
            </a:r>
            <a:r>
              <a:rPr lang="sv-SE" dirty="0"/>
              <a:t>)</a:t>
            </a:r>
          </a:p>
          <a:p>
            <a:endParaRPr lang="en-SE" dirty="0"/>
          </a:p>
        </p:txBody>
      </p:sp>
      <p:pic>
        <p:nvPicPr>
          <p:cNvPr id="3074" name="Picture 2" descr="A pie chart displays the most commonly used open source license as Apache at 30%, MIT at 26%, GPL at 18%, BSD at 8%, LGPL at 3%, MPL at 2%, and remaining 13% as licenses with below 1% market share each.">
            <a:extLst>
              <a:ext uri="{FF2B5EF4-FFF2-40B4-BE49-F238E27FC236}">
                <a16:creationId xmlns:a16="http://schemas.microsoft.com/office/drawing/2014/main" id="{28671649-B001-5C8E-F788-FC84BC5FF5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2315" y="1394007"/>
            <a:ext cx="4351339" cy="435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6596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3651</TotalTime>
  <Words>401</Words>
  <Application>Microsoft Office PowerPoint</Application>
  <PresentationFormat>Widescreen</PresentationFormat>
  <Paragraphs>79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Office Theme</vt:lpstr>
      <vt:lpstr>Open science, open source Using open source software to implement machine learning risk prediction models at the Uppsala ambulance service</vt:lpstr>
      <vt:lpstr>About me</vt:lpstr>
      <vt:lpstr>Prehospital care</vt:lpstr>
      <vt:lpstr>Decision support in prehospital care</vt:lpstr>
      <vt:lpstr>Machine learning</vt:lpstr>
      <vt:lpstr>Machine learning Assisted Differentiation of Low-Acuity patients at Dispatch (MADLAD): A Randomized Control Trial   </vt:lpstr>
      <vt:lpstr>Requirements</vt:lpstr>
      <vt:lpstr>Problems with healthcare IT</vt:lpstr>
      <vt:lpstr>Open source software</vt:lpstr>
      <vt:lpstr>A framework for regional cooperation</vt:lpstr>
      <vt:lpstr>Challenges</vt:lpstr>
      <vt:lpstr>Cheers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science, open source Using open source software to implement machine learning risk prediction models at the Uppsala ambulance service</dc:title>
  <dc:creator>Douglas Spangler</dc:creator>
  <cp:lastModifiedBy>Douglas Spangler</cp:lastModifiedBy>
  <cp:revision>4</cp:revision>
  <dcterms:created xsi:type="dcterms:W3CDTF">2024-02-04T15:30:52Z</dcterms:created>
  <dcterms:modified xsi:type="dcterms:W3CDTF">2024-02-09T14:10:12Z</dcterms:modified>
</cp:coreProperties>
</file>

<file path=docProps/thumbnail.jpeg>
</file>